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63" r:id="rId12"/>
    <p:sldId id="264" r:id="rId13"/>
    <p:sldId id="265" r:id="rId14"/>
    <p:sldId id="266" r:id="rId15"/>
  </p:sldIdLst>
  <p:sldSz cx="18288000" cy="10287000"/>
  <p:notesSz cx="6858000" cy="9144000"/>
  <p:embeddedFontLst>
    <p:embeddedFont>
      <p:font typeface="Hero Bold" panose="020B0604020202020204" charset="0"/>
      <p:regular r:id="rId16"/>
    </p:embeddedFont>
    <p:embeddedFont>
      <p:font typeface="Poppins" panose="00000500000000000000" pitchFamily="2" charset="0"/>
      <p:regular r:id="rId17"/>
      <p:bold r:id="rId18"/>
    </p:embeddedFont>
    <p:embeddedFont>
      <p:font typeface="Poppins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svg"/><Relationship Id="rId7" Type="http://schemas.openxmlformats.org/officeDocument/2006/relationships/image" Target="../media/image4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5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sv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9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29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12" Type="http://schemas.openxmlformats.org/officeDocument/2006/relationships/image" Target="../media/image1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15.png"/><Relationship Id="rId5" Type="http://schemas.openxmlformats.org/officeDocument/2006/relationships/image" Target="../media/image33.png"/><Relationship Id="rId10" Type="http://schemas.openxmlformats.org/officeDocument/2006/relationships/image" Target="../media/image9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07304" y="7398480"/>
            <a:ext cx="2473393" cy="701919"/>
            <a:chOff x="0" y="0"/>
            <a:chExt cx="651429" cy="184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1429" cy="184868"/>
            </a:xfrm>
            <a:custGeom>
              <a:avLst/>
              <a:gdLst/>
              <a:ahLst/>
              <a:cxnLst/>
              <a:rect l="l" t="t" r="r" b="b"/>
              <a:pathLst>
                <a:path w="651429" h="184868">
                  <a:moveTo>
                    <a:pt x="92434" y="0"/>
                  </a:moveTo>
                  <a:lnTo>
                    <a:pt x="558995" y="0"/>
                  </a:lnTo>
                  <a:cubicBezTo>
                    <a:pt x="583510" y="0"/>
                    <a:pt x="607021" y="9739"/>
                    <a:pt x="624355" y="27073"/>
                  </a:cubicBezTo>
                  <a:cubicBezTo>
                    <a:pt x="641690" y="44408"/>
                    <a:pt x="651429" y="67919"/>
                    <a:pt x="651429" y="92434"/>
                  </a:cubicBezTo>
                  <a:lnTo>
                    <a:pt x="651429" y="92434"/>
                  </a:lnTo>
                  <a:cubicBezTo>
                    <a:pt x="651429" y="116949"/>
                    <a:pt x="641690" y="140460"/>
                    <a:pt x="624355" y="157794"/>
                  </a:cubicBezTo>
                  <a:cubicBezTo>
                    <a:pt x="607021" y="175129"/>
                    <a:pt x="583510" y="184868"/>
                    <a:pt x="558995" y="184868"/>
                  </a:cubicBezTo>
                  <a:lnTo>
                    <a:pt x="92434" y="184868"/>
                  </a:lnTo>
                  <a:cubicBezTo>
                    <a:pt x="67919" y="184868"/>
                    <a:pt x="44408" y="175129"/>
                    <a:pt x="27073" y="157794"/>
                  </a:cubicBezTo>
                  <a:cubicBezTo>
                    <a:pt x="9739" y="140460"/>
                    <a:pt x="0" y="116949"/>
                    <a:pt x="0" y="92434"/>
                  </a:cubicBezTo>
                  <a:lnTo>
                    <a:pt x="0" y="92434"/>
                  </a:lnTo>
                  <a:cubicBezTo>
                    <a:pt x="0" y="67919"/>
                    <a:pt x="9739" y="44408"/>
                    <a:pt x="27073" y="27073"/>
                  </a:cubicBezTo>
                  <a:cubicBezTo>
                    <a:pt x="44408" y="9739"/>
                    <a:pt x="67919" y="0"/>
                    <a:pt x="92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51429" cy="222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77552" y="1476125"/>
            <a:ext cx="1332896" cy="1342661"/>
          </a:xfrm>
          <a:custGeom>
            <a:avLst/>
            <a:gdLst/>
            <a:ahLst/>
            <a:cxnLst/>
            <a:rect l="l" t="t" r="r" b="b"/>
            <a:pathLst>
              <a:path w="1332896" h="1342661">
                <a:moveTo>
                  <a:pt x="0" y="0"/>
                </a:moveTo>
                <a:lnTo>
                  <a:pt x="1332896" y="0"/>
                </a:lnTo>
                <a:lnTo>
                  <a:pt x="1332896" y="1342661"/>
                </a:lnTo>
                <a:lnTo>
                  <a:pt x="0" y="1342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68677" y="2866809"/>
            <a:ext cx="12150645" cy="252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8"/>
              </a:lnSpc>
              <a:spcBef>
                <a:spcPct val="0"/>
              </a:spcBef>
            </a:pPr>
            <a:r>
              <a:rPr lang="en-US" sz="7298">
                <a:solidFill>
                  <a:srgbClr val="FFFFFF"/>
                </a:solidFill>
                <a:latin typeface="Hero Bold"/>
                <a:ea typeface="Hero Bold"/>
                <a:cs typeface="Hero Bold"/>
                <a:sym typeface="Hero Bold"/>
              </a:rPr>
              <a:t>UID-LINKED FACIAL AUTHENTICATION SYSTEM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06641" y="5517288"/>
            <a:ext cx="9874719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Shivam Kumar, Shivam Kumar, Manali Jaiswal, Aanandita Thakur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School of Computer Application, Lovely Professional University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Date: 2025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07304" y="7587498"/>
            <a:ext cx="2473393" cy="27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Get Started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432A-6201-630E-2724-518013F0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19100"/>
            <a:ext cx="15849600" cy="2743200"/>
          </a:xfrm>
        </p:spPr>
        <p:txBody>
          <a:bodyPr>
            <a:noAutofit/>
          </a:bodyPr>
          <a:lstStyle/>
          <a:p>
            <a:r>
              <a:rPr lang="en-IN" sz="9600" dirty="0">
                <a:latin typeface="Hero Bold" panose="020B0604020202020204" charset="0"/>
              </a:rPr>
              <a:t>SOURCE CODE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0893F-C8AE-0D3C-31B5-655A2BEF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6500"/>
            <a:ext cx="16992600" cy="7391400"/>
          </a:xfrm>
        </p:spPr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b="1" dirty="0">
              <a:latin typeface="Poppins "/>
            </a:endParaRPr>
          </a:p>
          <a:p>
            <a:pPr marL="0" indent="0" algn="ctr">
              <a:buNone/>
            </a:pPr>
            <a:endParaRPr lang="en-IN" b="1" dirty="0">
              <a:latin typeface="Poppins "/>
            </a:endParaRPr>
          </a:p>
          <a:p>
            <a:pPr marL="0" indent="0" algn="ctr">
              <a:buNone/>
            </a:pPr>
            <a:r>
              <a:rPr lang="en-IN" b="1" dirty="0">
                <a:latin typeface="Poppins "/>
              </a:rPr>
              <a:t>                                     </a:t>
            </a:r>
          </a:p>
          <a:p>
            <a:pPr marL="0" indent="0" algn="ctr">
              <a:buNone/>
            </a:pPr>
            <a:r>
              <a:rPr lang="en-IN" b="1" dirty="0">
                <a:latin typeface="Poppins "/>
              </a:rPr>
              <a:t>                                               </a:t>
            </a:r>
            <a:r>
              <a:rPr lang="en-IN" b="1" dirty="0" err="1">
                <a:latin typeface="Poppins "/>
              </a:rPr>
              <a:t>Cpp</a:t>
            </a:r>
            <a:r>
              <a:rPr lang="en-IN" b="1" dirty="0">
                <a:latin typeface="Poppins "/>
              </a:rPr>
              <a:t> code </a:t>
            </a:r>
            <a:r>
              <a:rPr lang="en-IN" dirty="0">
                <a:latin typeface="Poppins "/>
              </a:rPr>
              <a:t>-https://github.com/Lumnic12/</a:t>
            </a:r>
            <a:r>
              <a:rPr lang="en-IN" dirty="0" err="1">
                <a:latin typeface="Poppins "/>
              </a:rPr>
              <a:t>rfid_uid_retrive</a:t>
            </a:r>
            <a:endParaRPr lang="en-IN" dirty="0">
              <a:latin typeface="Poppins "/>
            </a:endParaRPr>
          </a:p>
          <a:p>
            <a:pPr marL="0" indent="0" algn="ctr">
              <a:buNone/>
            </a:pPr>
            <a:r>
              <a:rPr lang="en-IN" dirty="0">
                <a:latin typeface="Poppins "/>
              </a:rPr>
              <a:t>                                       </a:t>
            </a:r>
            <a:r>
              <a:rPr lang="en-IN" b="1" dirty="0">
                <a:latin typeface="Poppins "/>
              </a:rPr>
              <a:t>Python code </a:t>
            </a:r>
            <a:r>
              <a:rPr lang="en-IN" dirty="0">
                <a:latin typeface="Poppins "/>
              </a:rPr>
              <a:t>-https://github.com/Lumnic12/attend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768829E8-5CDD-01E2-F857-CDDC4471C218}"/>
              </a:ext>
            </a:extLst>
          </p:cNvPr>
          <p:cNvSpPr/>
          <p:nvPr/>
        </p:nvSpPr>
        <p:spPr>
          <a:xfrm>
            <a:off x="0" y="1921806"/>
            <a:ext cx="8365194" cy="8365194"/>
          </a:xfrm>
          <a:custGeom>
            <a:avLst/>
            <a:gdLst/>
            <a:ahLst/>
            <a:cxnLst/>
            <a:rect l="l" t="t" r="r" b="b"/>
            <a:pathLst>
              <a:path w="8365194" h="8365194">
                <a:moveTo>
                  <a:pt x="0" y="0"/>
                </a:moveTo>
                <a:lnTo>
                  <a:pt x="8365194" y="0"/>
                </a:lnTo>
                <a:lnTo>
                  <a:pt x="8365194" y="8365194"/>
                </a:lnTo>
                <a:lnTo>
                  <a:pt x="0" y="83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C2BA30C-F6CF-C818-3586-6391FC439A3C}"/>
              </a:ext>
            </a:extLst>
          </p:cNvPr>
          <p:cNvSpPr/>
          <p:nvPr/>
        </p:nvSpPr>
        <p:spPr>
          <a:xfrm>
            <a:off x="1600200" y="4838700"/>
            <a:ext cx="4286250" cy="4114800"/>
          </a:xfrm>
          <a:custGeom>
            <a:avLst/>
            <a:gdLst/>
            <a:ahLst/>
            <a:cxnLst/>
            <a:rect l="l" t="t" r="r" b="b"/>
            <a:pathLst>
              <a:path w="4286250" h="411480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6797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9050" y="602863"/>
            <a:ext cx="12838723" cy="260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10120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RESULTS / DISCUSSION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9144000" y="2114391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8" y="0"/>
                </a:lnTo>
                <a:lnTo>
                  <a:pt x="703698" y="703699"/>
                </a:lnTo>
                <a:lnTo>
                  <a:pt x="0" y="703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0070" y="2818090"/>
            <a:ext cx="5847907" cy="4114800"/>
          </a:xfrm>
          <a:custGeom>
            <a:avLst/>
            <a:gdLst/>
            <a:ahLst/>
            <a:cxnLst/>
            <a:rect l="l" t="t" r="r" b="b"/>
            <a:pathLst>
              <a:path w="5847907" h="4114800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772309"/>
            <a:ext cx="11168682" cy="450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772" lvl="1" indent="-345386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Authentication Accuracy: 96%</a:t>
            </a:r>
          </a:p>
          <a:p>
            <a:pPr marL="690772" lvl="1" indent="-345386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Average Response Time: 1.2 seconds</a:t>
            </a:r>
          </a:p>
          <a:p>
            <a:pPr marL="690772" lvl="1" indent="-345386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Reduced computation by ~70% vs. continuous video.</a:t>
            </a:r>
          </a:p>
          <a:p>
            <a:pPr marL="690772" lvl="1" indent="-345386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Reliable attendance logging and strong proxy prevention.</a:t>
            </a:r>
          </a:p>
          <a:p>
            <a:pPr marL="690772" lvl="1" indent="-345386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Performance drops only under poor lighting conditions.</a:t>
            </a:r>
          </a:p>
        </p:txBody>
      </p:sp>
      <p:sp>
        <p:nvSpPr>
          <p:cNvPr id="6" name="Freeform 6"/>
          <p:cNvSpPr/>
          <p:nvPr/>
        </p:nvSpPr>
        <p:spPr>
          <a:xfrm>
            <a:off x="10496389" y="4875490"/>
            <a:ext cx="7791611" cy="7791611"/>
          </a:xfrm>
          <a:custGeom>
            <a:avLst/>
            <a:gdLst/>
            <a:ahLst/>
            <a:cxnLst/>
            <a:rect l="l" t="t" r="r" b="b"/>
            <a:pathLst>
              <a:path w="7791611" h="7791611">
                <a:moveTo>
                  <a:pt x="0" y="0"/>
                </a:moveTo>
                <a:lnTo>
                  <a:pt x="7791611" y="0"/>
                </a:lnTo>
                <a:lnTo>
                  <a:pt x="7791611" y="7791611"/>
                </a:lnTo>
                <a:lnTo>
                  <a:pt x="0" y="7791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4249" y="8272567"/>
            <a:ext cx="7315200" cy="2256312"/>
          </a:xfrm>
          <a:custGeom>
            <a:avLst/>
            <a:gdLst/>
            <a:ahLst/>
            <a:cxnLst/>
            <a:rect l="l" t="t" r="r" b="b"/>
            <a:pathLst>
              <a:path w="7315200" h="2256312">
                <a:moveTo>
                  <a:pt x="0" y="0"/>
                </a:moveTo>
                <a:lnTo>
                  <a:pt x="7315200" y="0"/>
                </a:lnTo>
                <a:lnTo>
                  <a:pt x="7315200" y="2256311"/>
                </a:lnTo>
                <a:lnTo>
                  <a:pt x="0" y="2256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2409" y="1007073"/>
            <a:ext cx="8319980" cy="384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7"/>
              </a:lnSpc>
            </a:pPr>
            <a:r>
              <a:rPr lang="en-US" sz="10057" dirty="0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CONCLUSION / FUTURE SCOPE</a:t>
            </a:r>
          </a:p>
        </p:txBody>
      </p:sp>
      <p:sp>
        <p:nvSpPr>
          <p:cNvPr id="3" name="Freeform 3"/>
          <p:cNvSpPr/>
          <p:nvPr/>
        </p:nvSpPr>
        <p:spPr>
          <a:xfrm>
            <a:off x="6680094" y="3808486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9" y="0"/>
                </a:lnTo>
                <a:lnTo>
                  <a:pt x="703699" y="703698"/>
                </a:lnTo>
                <a:lnTo>
                  <a:pt x="0" y="70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57426" y="4512184"/>
            <a:ext cx="24175443" cy="9929633"/>
          </a:xfrm>
          <a:custGeom>
            <a:avLst/>
            <a:gdLst/>
            <a:ahLst/>
            <a:cxnLst/>
            <a:rect l="l" t="t" r="r" b="b"/>
            <a:pathLst>
              <a:path w="24175443" h="9929633">
                <a:moveTo>
                  <a:pt x="0" y="0"/>
                </a:moveTo>
                <a:lnTo>
                  <a:pt x="24175442" y="0"/>
                </a:lnTo>
                <a:lnTo>
                  <a:pt x="24175442" y="9929633"/>
                </a:lnTo>
                <a:lnTo>
                  <a:pt x="0" y="9929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26963" y="1028700"/>
            <a:ext cx="3940437" cy="4114800"/>
          </a:xfrm>
          <a:custGeom>
            <a:avLst/>
            <a:gdLst/>
            <a:ahLst/>
            <a:cxnLst/>
            <a:rect l="l" t="t" r="r" b="b"/>
            <a:pathLst>
              <a:path w="3940437" h="4114800">
                <a:moveTo>
                  <a:pt x="0" y="0"/>
                </a:moveTo>
                <a:lnTo>
                  <a:pt x="3940437" y="0"/>
                </a:lnTo>
                <a:lnTo>
                  <a:pt x="39404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529432" y="5872907"/>
            <a:ext cx="9306362" cy="407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7"/>
              </a:lnSpc>
              <a:spcBef>
                <a:spcPct val="0"/>
              </a:spcBef>
            </a:pPr>
            <a:r>
              <a:rPr lang="en-US" sz="2862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FIDAS successfully integrates RFID-based UID verification with selective-frame facial recognition for fast, secure attendance. It is efficient for embedded environments like classrooms or offices. Future work includes cloud integration, mobile extensions, and deep-learning-based recognition.</a:t>
            </a:r>
          </a:p>
          <a:p>
            <a:pPr algn="just">
              <a:lnSpc>
                <a:spcPts val="4007"/>
              </a:lnSpc>
              <a:spcBef>
                <a:spcPct val="0"/>
              </a:spcBef>
            </a:pPr>
            <a:endParaRPr lang="en-US" sz="2862" dirty="0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60027" y="570829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8" y="0"/>
                </a:lnTo>
                <a:lnTo>
                  <a:pt x="703698" y="703698"/>
                </a:lnTo>
                <a:lnTo>
                  <a:pt x="0" y="70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3046523" y="8091932"/>
            <a:ext cx="7315200" cy="2332736"/>
          </a:xfrm>
          <a:custGeom>
            <a:avLst/>
            <a:gdLst/>
            <a:ahLst/>
            <a:cxnLst/>
            <a:rect l="l" t="t" r="r" b="b"/>
            <a:pathLst>
              <a:path w="7315200" h="2332736">
                <a:moveTo>
                  <a:pt x="0" y="0"/>
                </a:moveTo>
                <a:lnTo>
                  <a:pt x="7315200" y="0"/>
                </a:lnTo>
                <a:lnTo>
                  <a:pt x="7315200" y="2332736"/>
                </a:lnTo>
                <a:lnTo>
                  <a:pt x="0" y="2332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59102" y="-1486571"/>
            <a:ext cx="5202621" cy="4114800"/>
          </a:xfrm>
          <a:custGeom>
            <a:avLst/>
            <a:gdLst/>
            <a:ahLst/>
            <a:cxnLst/>
            <a:rect l="l" t="t" r="r" b="b"/>
            <a:pathLst>
              <a:path w="5202621" h="4114800">
                <a:moveTo>
                  <a:pt x="0" y="0"/>
                </a:moveTo>
                <a:lnTo>
                  <a:pt x="5202621" y="0"/>
                </a:lnTo>
                <a:lnTo>
                  <a:pt x="52026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2819123"/>
            <a:ext cx="7605545" cy="7605545"/>
          </a:xfrm>
          <a:custGeom>
            <a:avLst/>
            <a:gdLst/>
            <a:ahLst/>
            <a:cxnLst/>
            <a:rect l="l" t="t" r="r" b="b"/>
            <a:pathLst>
              <a:path w="7605545" h="7605545">
                <a:moveTo>
                  <a:pt x="0" y="0"/>
                </a:moveTo>
                <a:lnTo>
                  <a:pt x="7605545" y="0"/>
                </a:lnTo>
                <a:lnTo>
                  <a:pt x="7605545" y="7605545"/>
                </a:lnTo>
                <a:lnTo>
                  <a:pt x="0" y="760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1378" y="1522177"/>
            <a:ext cx="11314714" cy="1799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65"/>
              </a:lnSpc>
            </a:pPr>
            <a:r>
              <a:rPr lang="en-US" sz="13465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1378" y="4892803"/>
            <a:ext cx="8278653" cy="301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2124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1. Akbar, M.S. et al. (2018). RFID + Face Attendance System.</a:t>
            </a:r>
          </a:p>
          <a:p>
            <a:pPr algn="l">
              <a:lnSpc>
                <a:spcPts val="2974"/>
              </a:lnSpc>
            </a:pPr>
            <a:r>
              <a:rPr lang="en-US" sz="2124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2. Kanna, P.V. et al. (2021). Smart Attendance using RFID &amp; Face   Recognition.</a:t>
            </a:r>
          </a:p>
          <a:p>
            <a:pPr algn="l">
              <a:lnSpc>
                <a:spcPts val="2974"/>
              </a:lnSpc>
            </a:pPr>
            <a:r>
              <a:rPr lang="en-US" sz="2124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3. Baert, M. et al. (2021). Frame Selection in Face Recognition.</a:t>
            </a:r>
          </a:p>
          <a:p>
            <a:pPr algn="l">
              <a:lnSpc>
                <a:spcPts val="2974"/>
              </a:lnSpc>
            </a:pPr>
            <a:r>
              <a:rPr lang="en-US" sz="2124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4. Budiharto, W. et al. (2022). Low-cost ESP32-CAM Attendance.</a:t>
            </a:r>
          </a:p>
          <a:p>
            <a:pPr algn="l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5. Mehendale, N. (2022). ESP32-CAM Object Recognition.</a:t>
            </a:r>
          </a:p>
          <a:p>
            <a:pPr algn="l">
              <a:lnSpc>
                <a:spcPts val="2974"/>
              </a:lnSpc>
              <a:spcBef>
                <a:spcPct val="0"/>
              </a:spcBef>
            </a:pPr>
            <a:endParaRPr lang="en-US" sz="2124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7847" y="4604101"/>
            <a:ext cx="14101582" cy="224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55"/>
              </a:lnSpc>
            </a:pPr>
            <a:r>
              <a:rPr lang="en-US" sz="17055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9925-E5AF-4A81-3EEA-94C1D699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54" y="266700"/>
            <a:ext cx="17265445" cy="3124200"/>
          </a:xfrm>
        </p:spPr>
        <p:txBody>
          <a:bodyPr>
            <a:normAutofit/>
          </a:bodyPr>
          <a:lstStyle/>
          <a:p>
            <a:r>
              <a:rPr lang="en-IN" sz="8000" dirty="0">
                <a:latin typeface="Hero Bold" panose="020B0604020202020204" charset="0"/>
              </a:rPr>
              <a:t>Individual Contributions by Students</a:t>
            </a:r>
            <a:endParaRPr lang="en-IN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90773-8832-DA09-EF37-429D01B89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83077"/>
            <a:ext cx="17221199" cy="6400800"/>
          </a:xfrm>
        </p:spPr>
        <p:txBody>
          <a:bodyPr/>
          <a:lstStyle/>
          <a:p>
            <a:pPr algn="just"/>
            <a:r>
              <a:rPr lang="en-US" b="1" dirty="0">
                <a:latin typeface="Poppins "/>
              </a:rPr>
              <a:t>Shivam Kumar</a:t>
            </a:r>
            <a:r>
              <a:rPr lang="en-US" dirty="0">
                <a:latin typeface="Poppins "/>
              </a:rPr>
              <a:t> designed and implemented the hardware setup and circuit connections.</a:t>
            </a:r>
          </a:p>
          <a:p>
            <a:pPr algn="just"/>
            <a:r>
              <a:rPr lang="en-US" b="1" dirty="0">
                <a:latin typeface="Poppins "/>
              </a:rPr>
              <a:t>Shivam Kumar</a:t>
            </a:r>
            <a:r>
              <a:rPr lang="en-US" dirty="0">
                <a:latin typeface="Poppins "/>
              </a:rPr>
              <a:t> (our second member) developed the facial recognition and UID-linking software.</a:t>
            </a:r>
          </a:p>
          <a:p>
            <a:pPr algn="just"/>
            <a:r>
              <a:rPr lang="en-US" b="1" dirty="0">
                <a:latin typeface="Poppins "/>
              </a:rPr>
              <a:t>Manali Jaiswal</a:t>
            </a:r>
            <a:r>
              <a:rPr lang="en-US" dirty="0">
                <a:latin typeface="Poppins "/>
              </a:rPr>
              <a:t> conducted the research and prepared the literature review for our paper.</a:t>
            </a:r>
          </a:p>
          <a:p>
            <a:pPr algn="just"/>
            <a:r>
              <a:rPr lang="en-US" b="1" dirty="0">
                <a:latin typeface="Poppins "/>
              </a:rPr>
              <a:t>Aanandita Thakur </a:t>
            </a:r>
            <a:r>
              <a:rPr lang="en-US" dirty="0">
                <a:latin typeface="Poppins "/>
              </a:rPr>
              <a:t>responsible for writing the documentation, formatting the research paper, and designing this presentation</a:t>
            </a:r>
            <a:endParaRPr lang="en-IN" dirty="0">
              <a:latin typeface="Poppins "/>
            </a:endParaRPr>
          </a:p>
          <a:p>
            <a:endParaRPr lang="en-IN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6A8422E-90F3-B935-79BC-24C382538D17}"/>
              </a:ext>
            </a:extLst>
          </p:cNvPr>
          <p:cNvSpPr/>
          <p:nvPr/>
        </p:nvSpPr>
        <p:spPr>
          <a:xfrm>
            <a:off x="408038" y="8899467"/>
            <a:ext cx="7315200" cy="1197033"/>
          </a:xfrm>
          <a:custGeom>
            <a:avLst/>
            <a:gdLst/>
            <a:ahLst/>
            <a:cxnLst/>
            <a:rect l="l" t="t" r="r" b="b"/>
            <a:pathLst>
              <a:path w="7315200" h="1197033">
                <a:moveTo>
                  <a:pt x="0" y="0"/>
                </a:moveTo>
                <a:lnTo>
                  <a:pt x="7315200" y="0"/>
                </a:lnTo>
                <a:lnTo>
                  <a:pt x="7315200" y="1197033"/>
                </a:lnTo>
                <a:lnTo>
                  <a:pt x="0" y="119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5787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0016" y="779429"/>
            <a:ext cx="6855051" cy="119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1"/>
              </a:lnSpc>
            </a:pPr>
            <a:r>
              <a:rPr lang="en-US" sz="9061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ABSTRACT</a:t>
            </a:r>
          </a:p>
        </p:txBody>
      </p:sp>
      <p:sp>
        <p:nvSpPr>
          <p:cNvPr id="3" name="Freeform 3"/>
          <p:cNvSpPr/>
          <p:nvPr/>
        </p:nvSpPr>
        <p:spPr>
          <a:xfrm>
            <a:off x="7753218" y="938964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9" y="0"/>
                </a:lnTo>
                <a:lnTo>
                  <a:pt x="703699" y="703698"/>
                </a:lnTo>
                <a:lnTo>
                  <a:pt x="0" y="70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82574" y="8055434"/>
            <a:ext cx="5744010" cy="4114800"/>
          </a:xfrm>
          <a:custGeom>
            <a:avLst/>
            <a:gdLst/>
            <a:ahLst/>
            <a:cxnLst/>
            <a:rect l="l" t="t" r="r" b="b"/>
            <a:pathLst>
              <a:path w="5744010" h="411480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2031020" y="102968"/>
            <a:ext cx="6256980" cy="6256980"/>
          </a:xfrm>
          <a:custGeom>
            <a:avLst/>
            <a:gdLst/>
            <a:ahLst/>
            <a:cxnLst/>
            <a:rect l="l" t="t" r="r" b="b"/>
            <a:pathLst>
              <a:path w="6256980" h="6256980">
                <a:moveTo>
                  <a:pt x="0" y="0"/>
                </a:moveTo>
                <a:lnTo>
                  <a:pt x="6256980" y="0"/>
                </a:lnTo>
                <a:lnTo>
                  <a:pt x="6256980" y="6256980"/>
                </a:lnTo>
                <a:lnTo>
                  <a:pt x="0" y="625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89263" y="3262157"/>
            <a:ext cx="5065660" cy="5065660"/>
          </a:xfrm>
          <a:custGeom>
            <a:avLst/>
            <a:gdLst/>
            <a:ahLst/>
            <a:cxnLst/>
            <a:rect l="l" t="t" r="r" b="b"/>
            <a:pathLst>
              <a:path w="5065660" h="5065660">
                <a:moveTo>
                  <a:pt x="0" y="0"/>
                </a:moveTo>
                <a:lnTo>
                  <a:pt x="5065660" y="0"/>
                </a:lnTo>
                <a:lnTo>
                  <a:pt x="5065660" y="5065659"/>
                </a:lnTo>
                <a:lnTo>
                  <a:pt x="0" y="50656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654131"/>
            <a:ext cx="9066088" cy="61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1"/>
              </a:lnSpc>
              <a:spcBef>
                <a:spcPct val="0"/>
              </a:spcBef>
            </a:pPr>
            <a:r>
              <a:rPr lang="en-US" sz="3165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The UID-Linked Facial Authentication System (FIDAS) integrates RFID and face recognition for secure, real-time attendance logging. Triggered by RFID UID detection, it performs selective-frame facial verification using OpenCV to reduce computation. With 96% accuracy and 1.2s average response, the system ensures efficient, proxy-proof attendance tracking on low-cost ESP8266 hardware.</a:t>
            </a:r>
          </a:p>
          <a:p>
            <a:pPr algn="just">
              <a:lnSpc>
                <a:spcPts val="4431"/>
              </a:lnSpc>
              <a:spcBef>
                <a:spcPct val="0"/>
              </a:spcBef>
            </a:pPr>
            <a:endParaRPr lang="en-US" sz="3165" dirty="0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97992" y="676851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8" y="0"/>
                </a:lnTo>
                <a:lnTo>
                  <a:pt x="703698" y="703698"/>
                </a:lnTo>
                <a:lnTo>
                  <a:pt x="0" y="70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66809" y="3084477"/>
            <a:ext cx="7292491" cy="6173823"/>
            <a:chOff x="0" y="0"/>
            <a:chExt cx="1626625" cy="137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6625" cy="1377101"/>
            </a:xfrm>
            <a:custGeom>
              <a:avLst/>
              <a:gdLst/>
              <a:ahLst/>
              <a:cxnLst/>
              <a:rect l="l" t="t" r="r" b="b"/>
              <a:pathLst>
                <a:path w="1626625" h="1377101">
                  <a:moveTo>
                    <a:pt x="31849" y="0"/>
                  </a:moveTo>
                  <a:lnTo>
                    <a:pt x="1594776" y="0"/>
                  </a:lnTo>
                  <a:cubicBezTo>
                    <a:pt x="1612366" y="0"/>
                    <a:pt x="1626625" y="14259"/>
                    <a:pt x="1626625" y="31849"/>
                  </a:cubicBezTo>
                  <a:lnTo>
                    <a:pt x="1626625" y="1345252"/>
                  </a:lnTo>
                  <a:cubicBezTo>
                    <a:pt x="1626625" y="1362842"/>
                    <a:pt x="1612366" y="1377101"/>
                    <a:pt x="1594776" y="1377101"/>
                  </a:cubicBezTo>
                  <a:lnTo>
                    <a:pt x="31849" y="1377101"/>
                  </a:lnTo>
                  <a:cubicBezTo>
                    <a:pt x="14259" y="1377101"/>
                    <a:pt x="0" y="1362842"/>
                    <a:pt x="0" y="1345252"/>
                  </a:cubicBezTo>
                  <a:lnTo>
                    <a:pt x="0" y="31849"/>
                  </a:lnTo>
                  <a:cubicBezTo>
                    <a:pt x="0" y="14259"/>
                    <a:pt x="14259" y="0"/>
                    <a:pt x="31849" y="0"/>
                  </a:cubicBezTo>
                  <a:close/>
                </a:path>
              </a:pathLst>
            </a:custGeom>
            <a:blipFill>
              <a:blip r:embed="rId4"/>
              <a:stretch>
                <a:fillRect l="-14015" r="-1401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2628900" y="0"/>
            <a:ext cx="7315200" cy="1197033"/>
          </a:xfrm>
          <a:custGeom>
            <a:avLst/>
            <a:gdLst/>
            <a:ahLst/>
            <a:cxnLst/>
            <a:rect l="l" t="t" r="r" b="b"/>
            <a:pathLst>
              <a:path w="7315200" h="1197033">
                <a:moveTo>
                  <a:pt x="0" y="0"/>
                </a:moveTo>
                <a:lnTo>
                  <a:pt x="7315200" y="0"/>
                </a:lnTo>
                <a:lnTo>
                  <a:pt x="7315200" y="1197033"/>
                </a:lnTo>
                <a:lnTo>
                  <a:pt x="0" y="1197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97992" y="-254168"/>
            <a:ext cx="7315200" cy="2565737"/>
          </a:xfrm>
          <a:custGeom>
            <a:avLst/>
            <a:gdLst/>
            <a:ahLst/>
            <a:cxnLst/>
            <a:rect l="l" t="t" r="r" b="b"/>
            <a:pathLst>
              <a:path w="7315200" h="2565737">
                <a:moveTo>
                  <a:pt x="0" y="0"/>
                </a:moveTo>
                <a:lnTo>
                  <a:pt x="7315200" y="0"/>
                </a:lnTo>
                <a:lnTo>
                  <a:pt x="7315200" y="2565736"/>
                </a:lnTo>
                <a:lnTo>
                  <a:pt x="0" y="25657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54608" y="464972"/>
            <a:ext cx="9378783" cy="130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2"/>
              </a:lnSpc>
            </a:pPr>
            <a:r>
              <a:rPr lang="en-US" sz="9882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0010" y="1877623"/>
            <a:ext cx="9080360" cy="851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1"/>
              </a:lnSpc>
            </a:pPr>
            <a:r>
              <a:rPr lang="en-US" sz="2672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Accurate, fast, and low-cost identity verification is essential for attendance and access control applications. Traditional RFID systems are quick but prone to misuse, while camera-only biometric systems are computationally heavy and environment-sensitive. The UID-Linked Facial Authentication System (FIDAS) combines RFID-triggered identification with selective-frame face recognition for reliable, real-time verification on low-cost hardware. In this system, an ESP8266 with RFID reader sends a user’s UID to a Python–OpenCV module, which captures a few frames and matches them with stored facial templates. Successful matches log attendance automatically, while mismatches trigger unauthorized access alerts. This selective-frame method minimizes computation and ensures accurate, efficient attendance tracking.</a:t>
            </a:r>
          </a:p>
          <a:p>
            <a:pPr algn="just">
              <a:lnSpc>
                <a:spcPts val="3741"/>
              </a:lnSpc>
              <a:spcBef>
                <a:spcPct val="0"/>
              </a:spcBef>
            </a:pPr>
            <a:endParaRPr lang="en-US" sz="2672" dirty="0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43865" y="2881439"/>
            <a:ext cx="4824577" cy="5132529"/>
          </a:xfrm>
          <a:custGeom>
            <a:avLst/>
            <a:gdLst/>
            <a:ahLst/>
            <a:cxnLst/>
            <a:rect l="l" t="t" r="r" b="b"/>
            <a:pathLst>
              <a:path w="4824577" h="5132529">
                <a:moveTo>
                  <a:pt x="0" y="0"/>
                </a:moveTo>
                <a:lnTo>
                  <a:pt x="4824577" y="0"/>
                </a:lnTo>
                <a:lnTo>
                  <a:pt x="4824577" y="5132530"/>
                </a:lnTo>
                <a:lnTo>
                  <a:pt x="0" y="513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20277" y="1296414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9" y="0"/>
                </a:lnTo>
                <a:lnTo>
                  <a:pt x="703699" y="703699"/>
                </a:lnTo>
                <a:lnTo>
                  <a:pt x="0" y="703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940769" y="5976932"/>
            <a:ext cx="9881538" cy="9902857"/>
          </a:xfrm>
          <a:custGeom>
            <a:avLst/>
            <a:gdLst/>
            <a:ahLst/>
            <a:cxnLst/>
            <a:rect l="l" t="t" r="r" b="b"/>
            <a:pathLst>
              <a:path w="9881538" h="9902857">
                <a:moveTo>
                  <a:pt x="0" y="0"/>
                </a:moveTo>
                <a:lnTo>
                  <a:pt x="9881538" y="0"/>
                </a:lnTo>
                <a:lnTo>
                  <a:pt x="9881538" y="9902857"/>
                </a:lnTo>
                <a:lnTo>
                  <a:pt x="0" y="9902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38684" y="1648263"/>
            <a:ext cx="7641232" cy="8443469"/>
          </a:xfrm>
          <a:custGeom>
            <a:avLst/>
            <a:gdLst/>
            <a:ahLst/>
            <a:cxnLst/>
            <a:rect l="l" t="t" r="r" b="b"/>
            <a:pathLst>
              <a:path w="7641232" h="8443469">
                <a:moveTo>
                  <a:pt x="0" y="0"/>
                </a:moveTo>
                <a:lnTo>
                  <a:pt x="7641232" y="0"/>
                </a:lnTo>
                <a:lnTo>
                  <a:pt x="7641232" y="8443469"/>
                </a:lnTo>
                <a:lnTo>
                  <a:pt x="0" y="8443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925" r="-1282" b="-392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44467" y="800100"/>
            <a:ext cx="9199066" cy="146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3"/>
              </a:lnSpc>
              <a:spcBef>
                <a:spcPct val="0"/>
              </a:spcBef>
            </a:pPr>
            <a:r>
              <a:rPr lang="en-US" sz="813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864271"/>
            <a:ext cx="8861019" cy="527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84"/>
              </a:lnSpc>
            </a:pPr>
            <a:r>
              <a:rPr lang="en-US" sz="3274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Past works combined RFID and biometric systems but lacked optimization for embedded devices. Selective-frame strategies improved accuracy with lower computation. Edge architectures like ESP8266 and ESP32 enable lightweight, real-time authentication for attendance systems.</a:t>
            </a:r>
          </a:p>
          <a:p>
            <a:pPr algn="just">
              <a:lnSpc>
                <a:spcPts val="4584"/>
              </a:lnSpc>
              <a:spcBef>
                <a:spcPct val="0"/>
              </a:spcBef>
            </a:pPr>
            <a:endParaRPr lang="en-US" sz="3274" dirty="0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68652" y="1027430"/>
            <a:ext cx="3390648" cy="3365696"/>
            <a:chOff x="0" y="0"/>
            <a:chExt cx="756300" cy="750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6300" cy="750735"/>
            </a:xfrm>
            <a:custGeom>
              <a:avLst/>
              <a:gdLst/>
              <a:ahLst/>
              <a:cxnLst/>
              <a:rect l="l" t="t" r="r" b="b"/>
              <a:pathLst>
                <a:path w="756300" h="750735">
                  <a:moveTo>
                    <a:pt x="68499" y="0"/>
                  </a:moveTo>
                  <a:lnTo>
                    <a:pt x="687801" y="0"/>
                  </a:lnTo>
                  <a:cubicBezTo>
                    <a:pt x="725632" y="0"/>
                    <a:pt x="756300" y="30668"/>
                    <a:pt x="756300" y="68499"/>
                  </a:cubicBezTo>
                  <a:lnTo>
                    <a:pt x="756300" y="682235"/>
                  </a:lnTo>
                  <a:cubicBezTo>
                    <a:pt x="756300" y="720066"/>
                    <a:pt x="725632" y="750735"/>
                    <a:pt x="687801" y="750735"/>
                  </a:cubicBezTo>
                  <a:lnTo>
                    <a:pt x="68499" y="750735"/>
                  </a:lnTo>
                  <a:cubicBezTo>
                    <a:pt x="30668" y="750735"/>
                    <a:pt x="0" y="720066"/>
                    <a:pt x="0" y="682235"/>
                  </a:cubicBezTo>
                  <a:lnTo>
                    <a:pt x="0" y="68499"/>
                  </a:lnTo>
                  <a:cubicBezTo>
                    <a:pt x="0" y="30668"/>
                    <a:pt x="30668" y="0"/>
                    <a:pt x="68499" y="0"/>
                  </a:cubicBezTo>
                  <a:close/>
                </a:path>
              </a:pathLst>
            </a:custGeom>
            <a:blipFill>
              <a:blip r:embed="rId2"/>
              <a:stretch>
                <a:fillRect l="-24494" r="-2449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866610" y="3103014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8" y="0"/>
                </a:lnTo>
                <a:lnTo>
                  <a:pt x="703698" y="703698"/>
                </a:lnTo>
                <a:lnTo>
                  <a:pt x="0" y="703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4842" y="5169905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83450" y="5554079"/>
            <a:ext cx="10470018" cy="325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2"/>
              </a:lnSpc>
              <a:spcBef>
                <a:spcPct val="0"/>
              </a:spcBef>
            </a:pPr>
            <a:r>
              <a:rPr lang="en-US" sz="3030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Existing RFID and facial systems are either insecure or computationally expensive. There’s a need for a hybrid solution combining RFID and selective-frame facial recognition for efficient, secure, real-time attendance.</a:t>
            </a:r>
          </a:p>
          <a:p>
            <a:pPr algn="just">
              <a:lnSpc>
                <a:spcPts val="4242"/>
              </a:lnSpc>
              <a:spcBef>
                <a:spcPct val="0"/>
              </a:spcBef>
            </a:pPr>
            <a:endParaRPr lang="en-US" sz="3030" dirty="0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0" y="1921806"/>
            <a:ext cx="8365194" cy="8365194"/>
          </a:xfrm>
          <a:custGeom>
            <a:avLst/>
            <a:gdLst/>
            <a:ahLst/>
            <a:cxnLst/>
            <a:rect l="l" t="t" r="r" b="b"/>
            <a:pathLst>
              <a:path w="8365194" h="8365194">
                <a:moveTo>
                  <a:pt x="0" y="0"/>
                </a:moveTo>
                <a:lnTo>
                  <a:pt x="8365194" y="0"/>
                </a:lnTo>
                <a:lnTo>
                  <a:pt x="8365194" y="8365194"/>
                </a:lnTo>
                <a:lnTo>
                  <a:pt x="0" y="8365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43990" y="7200900"/>
            <a:ext cx="5744010" cy="4114800"/>
          </a:xfrm>
          <a:custGeom>
            <a:avLst/>
            <a:gdLst/>
            <a:ahLst/>
            <a:cxnLst/>
            <a:rect l="l" t="t" r="r" b="b"/>
            <a:pathLst>
              <a:path w="5744010" h="411480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300551"/>
            <a:ext cx="10837910" cy="303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1"/>
              </a:lnSpc>
            </a:pPr>
            <a:r>
              <a:rPr lang="en-US" sz="11801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PROBLEM FORMULATION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4188">
            <a:off x="-528440" y="-1012422"/>
            <a:ext cx="19344880" cy="12311844"/>
          </a:xfrm>
          <a:custGeom>
            <a:avLst/>
            <a:gdLst/>
            <a:ahLst/>
            <a:cxnLst/>
            <a:rect l="l" t="t" r="r" b="b"/>
            <a:pathLst>
              <a:path w="19344880" h="12311844">
                <a:moveTo>
                  <a:pt x="1176974" y="0"/>
                </a:moveTo>
                <a:lnTo>
                  <a:pt x="19344880" y="2092397"/>
                </a:lnTo>
                <a:lnTo>
                  <a:pt x="18167906" y="12311844"/>
                </a:lnTo>
                <a:lnTo>
                  <a:pt x="0" y="10219447"/>
                </a:lnTo>
                <a:lnTo>
                  <a:pt x="1176974" y="0"/>
                </a:lnTo>
                <a:close/>
              </a:path>
            </a:pathLst>
          </a:custGeom>
          <a:blipFill>
            <a:blip r:embed="rId2"/>
            <a:stretch>
              <a:fillRect l="-1025" t="-19093" b="-283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45193" y="-74635"/>
            <a:ext cx="3472181" cy="3472181"/>
          </a:xfrm>
          <a:custGeom>
            <a:avLst/>
            <a:gdLst/>
            <a:ahLst/>
            <a:cxnLst/>
            <a:rect l="l" t="t" r="r" b="b"/>
            <a:pathLst>
              <a:path w="3472181" h="3472181">
                <a:moveTo>
                  <a:pt x="0" y="0"/>
                </a:moveTo>
                <a:lnTo>
                  <a:pt x="3472181" y="0"/>
                </a:lnTo>
                <a:lnTo>
                  <a:pt x="3472181" y="3472181"/>
                </a:lnTo>
                <a:lnTo>
                  <a:pt x="0" y="3472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7851" y="8116832"/>
            <a:ext cx="9862298" cy="149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23"/>
              </a:lnSpc>
            </a:pPr>
            <a:r>
              <a:rPr lang="en-US" sz="11323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32818" y="7114167"/>
            <a:ext cx="8210476" cy="150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 accuracy, response time, and performance.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2D2D2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00149" y="8554602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9" y="0"/>
                </a:lnTo>
                <a:lnTo>
                  <a:pt x="703699" y="703698"/>
                </a:lnTo>
                <a:lnTo>
                  <a:pt x="0" y="703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81284" y="-510813"/>
            <a:ext cx="11495183" cy="10904629"/>
          </a:xfrm>
          <a:custGeom>
            <a:avLst/>
            <a:gdLst/>
            <a:ahLst/>
            <a:cxnLst/>
            <a:rect l="l" t="t" r="r" b="b"/>
            <a:pathLst>
              <a:path w="11495183" h="10904629">
                <a:moveTo>
                  <a:pt x="0" y="0"/>
                </a:moveTo>
                <a:lnTo>
                  <a:pt x="11495183" y="0"/>
                </a:lnTo>
                <a:lnTo>
                  <a:pt x="11495183" y="10904628"/>
                </a:lnTo>
                <a:lnTo>
                  <a:pt x="0" y="10904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707" b="-270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855348" y="-2428527"/>
            <a:ext cx="7768097" cy="11652145"/>
          </a:xfrm>
          <a:custGeom>
            <a:avLst/>
            <a:gdLst/>
            <a:ahLst/>
            <a:cxnLst/>
            <a:rect l="l" t="t" r="r" b="b"/>
            <a:pathLst>
              <a:path w="7768097" h="11652145">
                <a:moveTo>
                  <a:pt x="0" y="0"/>
                </a:moveTo>
                <a:lnTo>
                  <a:pt x="7768096" y="0"/>
                </a:lnTo>
                <a:lnTo>
                  <a:pt x="7768096" y="11652145"/>
                </a:lnTo>
                <a:lnTo>
                  <a:pt x="0" y="11652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260352" y="3076236"/>
            <a:ext cx="7605545" cy="7605545"/>
          </a:xfrm>
          <a:custGeom>
            <a:avLst/>
            <a:gdLst/>
            <a:ahLst/>
            <a:cxnLst/>
            <a:rect l="l" t="t" r="r" b="b"/>
            <a:pathLst>
              <a:path w="7605545" h="7605545">
                <a:moveTo>
                  <a:pt x="0" y="0"/>
                </a:moveTo>
                <a:lnTo>
                  <a:pt x="7605545" y="0"/>
                </a:lnTo>
                <a:lnTo>
                  <a:pt x="7605545" y="7605545"/>
                </a:lnTo>
                <a:lnTo>
                  <a:pt x="0" y="76055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047720" y="1575730"/>
            <a:ext cx="7905998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3" lvl="1" indent="-302256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Link each RFID UID to a corresponding facial template.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2D2D2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2818" y="2990511"/>
            <a:ext cx="7660858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3" lvl="1" indent="-302256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Reduce computation via selective-frame capture.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2D2D2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47720" y="5522251"/>
            <a:ext cx="8240280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3" lvl="1" indent="-302256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 lightweight face recognition using OpenCV.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2D2D2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47720" y="4198826"/>
            <a:ext cx="7397002" cy="140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12" lvl="1" indent="-285706" algn="l">
              <a:lnSpc>
                <a:spcPts val="3705"/>
              </a:lnSpc>
              <a:buFont typeface="Arial"/>
              <a:buChar char="•"/>
            </a:pPr>
            <a:r>
              <a:rPr lang="en-US" sz="2646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Log attendance in real-time to CSV/Excel.</a:t>
            </a:r>
          </a:p>
          <a:p>
            <a:pPr algn="l">
              <a:lnSpc>
                <a:spcPts val="3705"/>
              </a:lnSpc>
              <a:spcBef>
                <a:spcPct val="0"/>
              </a:spcBef>
            </a:pPr>
            <a:endParaRPr lang="en-US" sz="2646" b="1">
              <a:solidFill>
                <a:srgbClr val="2D2D2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444" b="-3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1535" y="8202752"/>
            <a:ext cx="703698" cy="703698"/>
          </a:xfrm>
          <a:custGeom>
            <a:avLst/>
            <a:gdLst/>
            <a:ahLst/>
            <a:cxnLst/>
            <a:rect l="l" t="t" r="r" b="b"/>
            <a:pathLst>
              <a:path w="703698" h="703698">
                <a:moveTo>
                  <a:pt x="0" y="0"/>
                </a:moveTo>
                <a:lnTo>
                  <a:pt x="703698" y="0"/>
                </a:lnTo>
                <a:lnTo>
                  <a:pt x="703698" y="703699"/>
                </a:lnTo>
                <a:lnTo>
                  <a:pt x="0" y="70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62176" y="8697522"/>
            <a:ext cx="4286250" cy="4114800"/>
          </a:xfrm>
          <a:custGeom>
            <a:avLst/>
            <a:gdLst/>
            <a:ahLst/>
            <a:cxnLst/>
            <a:rect l="l" t="t" r="r" b="b"/>
            <a:pathLst>
              <a:path w="4286250" h="411480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23113" y="348995"/>
            <a:ext cx="5794612" cy="5534853"/>
          </a:xfrm>
          <a:custGeom>
            <a:avLst/>
            <a:gdLst/>
            <a:ahLst/>
            <a:cxnLst/>
            <a:rect l="l" t="t" r="r" b="b"/>
            <a:pathLst>
              <a:path w="5794612" h="5534853">
                <a:moveTo>
                  <a:pt x="0" y="0"/>
                </a:moveTo>
                <a:lnTo>
                  <a:pt x="5794612" y="0"/>
                </a:lnTo>
                <a:lnTo>
                  <a:pt x="5794612" y="5534853"/>
                </a:lnTo>
                <a:lnTo>
                  <a:pt x="0" y="5534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87295" y="-1357203"/>
            <a:ext cx="5744010" cy="4114800"/>
          </a:xfrm>
          <a:custGeom>
            <a:avLst/>
            <a:gdLst/>
            <a:ahLst/>
            <a:cxnLst/>
            <a:rect l="l" t="t" r="r" b="b"/>
            <a:pathLst>
              <a:path w="5744010" h="411480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433526" y="7623583"/>
            <a:ext cx="7315200" cy="2565737"/>
          </a:xfrm>
          <a:custGeom>
            <a:avLst/>
            <a:gdLst/>
            <a:ahLst/>
            <a:cxnLst/>
            <a:rect l="l" t="t" r="r" b="b"/>
            <a:pathLst>
              <a:path w="7315200" h="2565737">
                <a:moveTo>
                  <a:pt x="0" y="0"/>
                </a:moveTo>
                <a:lnTo>
                  <a:pt x="7315200" y="0"/>
                </a:lnTo>
                <a:lnTo>
                  <a:pt x="7315200" y="2565736"/>
                </a:lnTo>
                <a:lnTo>
                  <a:pt x="0" y="2565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15323" y="7278586"/>
            <a:ext cx="12215580" cy="27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95"/>
              </a:lnSpc>
            </a:pPr>
            <a:r>
              <a:rPr lang="en-US" sz="10695">
                <a:solidFill>
                  <a:srgbClr val="2D2D2D"/>
                </a:solidFill>
                <a:latin typeface="Hero Bold"/>
                <a:ea typeface="Hero Bold"/>
                <a:cs typeface="Hero Bold"/>
                <a:sym typeface="Hero Bold"/>
              </a:rPr>
              <a:t>PROPOSED WORK / 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8797" y="476250"/>
            <a:ext cx="532652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1">
                <a:solidFill>
                  <a:srgbClr val="2D2D2D"/>
                </a:solidFill>
                <a:latin typeface="Poppins Bold"/>
                <a:ea typeface="Poppins Bold"/>
                <a:cs typeface="Poppins Bold"/>
                <a:sym typeface="Poppins Bold"/>
              </a:rPr>
              <a:t>FIDAS workflow:</a:t>
            </a:r>
          </a:p>
          <a:p>
            <a:pPr algn="l">
              <a:lnSpc>
                <a:spcPts val="4079"/>
              </a:lnSpc>
            </a:pPr>
            <a:endParaRPr lang="en-US" sz="3399" b="1">
              <a:solidFill>
                <a:srgbClr val="2D2D2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2347" y="1666875"/>
            <a:ext cx="9776955" cy="4520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815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1. RFID reader detects UID and sends it via ESP8266.</a:t>
            </a:r>
          </a:p>
          <a:p>
            <a:pPr algn="l">
              <a:lnSpc>
                <a:spcPts val="3942"/>
              </a:lnSpc>
            </a:pPr>
            <a:r>
              <a:rPr lang="en-US" sz="2815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2. Host PC triggers camera to capture 3 selective frames.</a:t>
            </a:r>
          </a:p>
          <a:p>
            <a:pPr algn="l">
              <a:lnSpc>
                <a:spcPts val="3942"/>
              </a:lnSpc>
            </a:pPr>
            <a:r>
              <a:rPr lang="en-US" sz="2815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3. OpenCV verifies face against UID-linked template.</a:t>
            </a:r>
          </a:p>
          <a:p>
            <a:pPr algn="l">
              <a:lnSpc>
                <a:spcPts val="3942"/>
              </a:lnSpc>
            </a:pPr>
            <a:r>
              <a:rPr lang="en-US" sz="2815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4. Successful matches logged; unauthorized attempts flagged.</a:t>
            </a:r>
          </a:p>
          <a:p>
            <a:pPr algn="l">
              <a:lnSpc>
                <a:spcPts val="3942"/>
              </a:lnSpc>
            </a:pPr>
            <a:r>
              <a:rPr lang="en-US" sz="2815" dirty="0">
                <a:solidFill>
                  <a:srgbClr val="2D2D2D"/>
                </a:solidFill>
                <a:latin typeface="Poppins"/>
                <a:ea typeface="Poppins"/>
                <a:cs typeface="Poppins"/>
                <a:sym typeface="Poppins"/>
              </a:rPr>
              <a:t> 5. System balances accuracy, power, and processing efficiency.</a:t>
            </a:r>
          </a:p>
          <a:p>
            <a:pPr algn="l">
              <a:lnSpc>
                <a:spcPts val="3942"/>
              </a:lnSpc>
              <a:spcBef>
                <a:spcPct val="0"/>
              </a:spcBef>
            </a:pPr>
            <a:endParaRPr lang="en-US" sz="2815" dirty="0">
              <a:solidFill>
                <a:srgbClr val="2D2D2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46BC-75EB-7DB0-9632-16462482F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6306800" cy="1973262"/>
          </a:xfrm>
        </p:spPr>
        <p:txBody>
          <a:bodyPr>
            <a:normAutofit/>
          </a:bodyPr>
          <a:lstStyle/>
          <a:p>
            <a:r>
              <a:rPr lang="en-IN" sz="9600" b="1" dirty="0">
                <a:latin typeface="Hero Bold" panose="020B0604020202020204" charset="0"/>
              </a:rPr>
              <a:t>PROTOTYPE</a:t>
            </a:r>
            <a:endParaRPr lang="en-IN" b="1" dirty="0">
              <a:latin typeface="Hero Bold" panose="020B060402020202020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04CC3-28A2-A6DA-FB01-E96154644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28900"/>
            <a:ext cx="7391400" cy="6705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4B946-6B92-6CD7-AB0B-F3C3DC8F4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628900"/>
            <a:ext cx="6256544" cy="66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6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667</Words>
  <Application>Microsoft Office PowerPoint</Application>
  <PresentationFormat>Custom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Hero Bold</vt:lpstr>
      <vt:lpstr>Calibri</vt:lpstr>
      <vt:lpstr>Poppins</vt:lpstr>
      <vt:lpstr>Poppins Bold</vt:lpstr>
      <vt:lpstr>Arial</vt:lpstr>
      <vt:lpstr>Poppins </vt:lpstr>
      <vt:lpstr>Office Theme</vt:lpstr>
      <vt:lpstr>PowerPoint Presentation</vt:lpstr>
      <vt:lpstr>Individual Contributions by Students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</vt:lpstr>
      <vt:lpstr>SOURCE CODE OF PROJECT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UID-Linked Facial Authentication System</dc:title>
  <dc:creator>LOQ</dc:creator>
  <cp:lastModifiedBy>manali jaiswal</cp:lastModifiedBy>
  <cp:revision>4</cp:revision>
  <dcterms:created xsi:type="dcterms:W3CDTF">2006-08-16T00:00:00Z</dcterms:created>
  <dcterms:modified xsi:type="dcterms:W3CDTF">2025-11-19T15:40:12Z</dcterms:modified>
  <dc:identifier>DAG4Z0yrzs8</dc:identifier>
</cp:coreProperties>
</file>